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a482e67f6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a482e67f6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a482e67f6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a482e67f6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a482e67f6d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a482e67f6d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a482e67f6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a482e67f6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a482e67f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a482e67f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a482e67f6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a482e67f6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a482e67f6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a482e67f6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a7e35cc2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a7e35cc2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a482e67f6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a482e67f6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a7e35cc2b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a7e35cc2b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a482e67f6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a482e67f6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yth98/Xilinx-HLS/tree/master/Preprocess_CNN_Pipeline" TargetMode="External"/><Relationship Id="rId4" Type="http://schemas.openxmlformats.org/officeDocument/2006/relationships/hyperlink" Target="https://www.mdpi.com/2079-9268/12/2/30" TargetMode="External"/><Relationship Id="rId5" Type="http://schemas.openxmlformats.org/officeDocument/2006/relationships/hyperlink" Target="https://arxiv.org/pdf/1506.02640.pdf" TargetMode="External"/><Relationship Id="rId6" Type="http://schemas.openxmlformats.org/officeDocument/2006/relationships/hyperlink" Target="http://host.robots.ox.ac.uk/pascal/VOC/" TargetMode="External"/><Relationship Id="rId7" Type="http://schemas.openxmlformats.org/officeDocument/2006/relationships/hyperlink" Target="https://www.youtube.com/watch?v=nkt7wSoExd8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7.png"/><Relationship Id="rId6" Type="http://schemas.openxmlformats.org/officeDocument/2006/relationships/image" Target="../media/image6.png"/><Relationship Id="rId7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aperswithcode.com/sota/real-time-object-detection-on-pascal-voc-2007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/>
              <a:t>Object Detection Inferencing on PYNQ-Z2</a:t>
            </a:r>
            <a:endParaRPr sz="32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4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/>
              <a:t>T5: </a:t>
            </a:r>
            <a:r>
              <a:rPr lang="zh-TW" sz="1400"/>
              <a:t>吳泓毅、范詠為、林子軒</a:t>
            </a:r>
            <a:endParaRPr sz="140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400"/>
              <a:t>Advisor: Prof. Jiin Lai</a:t>
            </a:r>
            <a:endParaRPr sz="140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400"/>
              <a:t>Date: 2022/12/08</a:t>
            </a:r>
            <a:endParaRPr sz="1400"/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Project Plan</a:t>
            </a:r>
            <a:endParaRPr/>
          </a:p>
        </p:txBody>
      </p:sp>
      <p:sp>
        <p:nvSpPr>
          <p:cNvPr id="158" name="Google Shape;15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12/15 </a:t>
            </a:r>
            <a:r>
              <a:rPr lang="zh-TW"/>
              <a:t>Pytorch implementation on GPU</a:t>
            </a:r>
            <a:r>
              <a:rPr lang="zh-TW"/>
              <a:t> </a:t>
            </a:r>
            <a:r>
              <a:rPr lang="zh-TW"/>
              <a:t>- 1w</a:t>
            </a:r>
            <a:r>
              <a:rPr lang="zh-TW"/>
              <a:t> =&gt; </a:t>
            </a:r>
            <a:r>
              <a:rPr lang="zh-TW" sz="1400"/>
              <a:t>林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adjustable / flexible model architecture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12/15 </a:t>
            </a:r>
            <a:r>
              <a:rPr lang="zh-TW"/>
              <a:t>Go through labD (FINN) - 1w =&gt; </a:t>
            </a:r>
            <a:r>
              <a:rPr lang="zh-TW"/>
              <a:t>范, 吳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12/22 Build network using FINN - 1w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image pre/post-processing, NMS function =&gt; 林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FINN model =&gt; 范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composable pipeline =&gt; 吳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12/28 Optimization, Result analysis (accuracy, area, throughput..) - 1w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12/29 </a:t>
            </a:r>
            <a:r>
              <a:rPr lang="zh-TW"/>
              <a:t>Final presentation</a:t>
            </a:r>
            <a:endParaRPr/>
          </a:p>
        </p:txBody>
      </p:sp>
      <p:sp>
        <p:nvSpPr>
          <p:cNvPr id="159" name="Google Shape;15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Reference</a:t>
            </a:r>
            <a:endParaRPr/>
          </a:p>
        </p:txBody>
      </p:sp>
      <p:sp>
        <p:nvSpPr>
          <p:cNvPr id="165" name="Google Shape;165;p23"/>
          <p:cNvSpPr txBox="1"/>
          <p:nvPr>
            <p:ph idx="1" type="body"/>
          </p:nvPr>
        </p:nvSpPr>
        <p:spPr>
          <a:xfrm>
            <a:off x="311700" y="1152475"/>
            <a:ext cx="880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Reference of final project:</a:t>
            </a:r>
            <a:r>
              <a:rPr lang="zh-TW" sz="1400"/>
              <a:t> </a:t>
            </a:r>
            <a:r>
              <a:rPr lang="zh-TW" sz="1400" u="sng">
                <a:solidFill>
                  <a:schemeClr val="hlink"/>
                </a:solidFill>
                <a:hlinkClick r:id="rId3"/>
              </a:rPr>
              <a:t>https://github.com/yth98/Xilinx-HLS/tree/master/Preprocess_CNN_Pipeline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Object </a:t>
            </a:r>
            <a:r>
              <a:rPr lang="zh-TW" sz="1400"/>
              <a:t>detection network implemented by FINN: </a:t>
            </a:r>
            <a:r>
              <a:rPr lang="zh-TW" sz="1400" u="sng">
                <a:solidFill>
                  <a:srgbClr val="1967D2"/>
                </a:solidFill>
                <a:highlight>
                  <a:srgbClr val="FFFFFF"/>
                </a:highlight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https://www.mdpi.com/2079-9268/12/2/30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YOLOv1’s paper: </a:t>
            </a:r>
            <a:r>
              <a:rPr lang="zh-TW" sz="1400" u="sng">
                <a:solidFill>
                  <a:schemeClr val="hlink"/>
                </a:solidFill>
                <a:hlinkClick r:id="rId5"/>
              </a:rPr>
              <a:t>https://arxiv.org/pdf/1506.02640.pdf</a:t>
            </a:r>
            <a:r>
              <a:rPr lang="zh-TW" sz="1400"/>
              <a:t> 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VOC dataset information: </a:t>
            </a:r>
            <a:r>
              <a:rPr lang="zh-TW" sz="1400" u="sng">
                <a:solidFill>
                  <a:schemeClr val="hlink"/>
                </a:solidFill>
                <a:hlinkClick r:id="rId6"/>
              </a:rPr>
              <a:t>http://host.robots.ox.ac.uk/pascal/VOC/</a:t>
            </a:r>
            <a:r>
              <a:rPr lang="zh-TW" sz="1400"/>
              <a:t> 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Introduction to PYNQ Composable Pipeline: </a:t>
            </a:r>
            <a:r>
              <a:rPr lang="zh-TW" sz="1400" u="sng">
                <a:solidFill>
                  <a:schemeClr val="hlink"/>
                </a:solidFill>
                <a:hlinkClick r:id="rId7"/>
              </a:rPr>
              <a:t>https://www.youtube.com/watch?v=nkt7wSoExd8</a:t>
            </a:r>
            <a:endParaRPr sz="1400"/>
          </a:p>
        </p:txBody>
      </p:sp>
      <p:sp>
        <p:nvSpPr>
          <p:cNvPr id="166" name="Google Shape;16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Appendix</a:t>
            </a:r>
            <a:endParaRPr/>
          </a:p>
        </p:txBody>
      </p:sp>
      <p:sp>
        <p:nvSpPr>
          <p:cNvPr id="172" name="Google Shape;17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762" y="940950"/>
            <a:ext cx="6640476" cy="407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Outlines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Problem statement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Problem definition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Challenge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Objective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Project scope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Project plan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Reference</a:t>
            </a:r>
            <a:endParaRPr/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7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Object Detection</a:t>
            </a:r>
            <a:r>
              <a:rPr lang="zh-TW"/>
              <a:t> is widely applied in many areas of computer vision, including security, automatic vehicle systems, traffic monitoring, inventory management, and so on.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705300"/>
            <a:ext cx="3915850" cy="195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350" y="2629363"/>
            <a:ext cx="3744900" cy="21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 Detection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We plan to implement </a:t>
            </a:r>
            <a:r>
              <a:rPr b="1" lang="zh-TW"/>
              <a:t>YOLOv1</a:t>
            </a:r>
            <a:r>
              <a:rPr lang="zh-TW"/>
              <a:t>, which is an one-stage </a:t>
            </a:r>
            <a:r>
              <a:rPr lang="zh-TW"/>
              <a:t>frameworks</a:t>
            </a:r>
            <a:r>
              <a:rPr lang="zh-TW"/>
              <a:t> for object detection task.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75" y="2745275"/>
            <a:ext cx="2886824" cy="11899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8775" y="1734775"/>
            <a:ext cx="5017324" cy="308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System Flow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19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Platform: PYNQ-Z2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input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image (3xHxW) (or  sequence)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output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blended image (3xHxW) (or  sequence)</a:t>
            </a:r>
            <a:endParaRPr/>
          </a:p>
        </p:txBody>
      </p:sp>
      <p:sp>
        <p:nvSpPr>
          <p:cNvPr id="88" name="Google Shape;8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2200" y="3835775"/>
            <a:ext cx="1272700" cy="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525" y="3835775"/>
            <a:ext cx="1272701" cy="95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9625" y="618625"/>
            <a:ext cx="3905676" cy="20986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Google Shape;92;p17"/>
          <p:cNvGrpSpPr/>
          <p:nvPr/>
        </p:nvGrpSpPr>
        <p:grpSpPr>
          <a:xfrm>
            <a:off x="148513" y="3191788"/>
            <a:ext cx="8993675" cy="592150"/>
            <a:chOff x="148513" y="3191788"/>
            <a:chExt cx="8993675" cy="592150"/>
          </a:xfrm>
        </p:grpSpPr>
        <p:grpSp>
          <p:nvGrpSpPr>
            <p:cNvPr id="93" name="Google Shape;93;p17"/>
            <p:cNvGrpSpPr/>
            <p:nvPr/>
          </p:nvGrpSpPr>
          <p:grpSpPr>
            <a:xfrm>
              <a:off x="148513" y="3191788"/>
              <a:ext cx="8810325" cy="592150"/>
              <a:chOff x="148513" y="3801388"/>
              <a:chExt cx="8810325" cy="592150"/>
            </a:xfrm>
          </p:grpSpPr>
          <p:grpSp>
            <p:nvGrpSpPr>
              <p:cNvPr id="94" name="Google Shape;94;p17"/>
              <p:cNvGrpSpPr/>
              <p:nvPr/>
            </p:nvGrpSpPr>
            <p:grpSpPr>
              <a:xfrm>
                <a:off x="148513" y="3801388"/>
                <a:ext cx="8243925" cy="592150"/>
                <a:chOff x="414475" y="3491550"/>
                <a:chExt cx="8243925" cy="592150"/>
              </a:xfrm>
            </p:grpSpPr>
            <p:sp>
              <p:nvSpPr>
                <p:cNvPr id="95" name="Google Shape;95;p17"/>
                <p:cNvSpPr/>
                <p:nvPr/>
              </p:nvSpPr>
              <p:spPr>
                <a:xfrm>
                  <a:off x="7484800" y="3511000"/>
                  <a:ext cx="1173600" cy="5727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zh-TW"/>
                    <a:t>image blending</a:t>
                  </a:r>
                  <a:endParaRPr/>
                </a:p>
              </p:txBody>
            </p:sp>
            <p:sp>
              <p:nvSpPr>
                <p:cNvPr id="96" name="Google Shape;96;p17"/>
                <p:cNvSpPr/>
                <p:nvPr/>
              </p:nvSpPr>
              <p:spPr>
                <a:xfrm>
                  <a:off x="3443432" y="3511000"/>
                  <a:ext cx="1057500" cy="5727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zh-TW"/>
                    <a:t>YOLOv1</a:t>
                  </a:r>
                  <a:endParaRPr/>
                </a:p>
              </p:txBody>
            </p:sp>
            <p:cxnSp>
              <p:nvCxnSpPr>
                <p:cNvPr id="97" name="Google Shape;97;p17"/>
                <p:cNvCxnSpPr>
                  <a:endCxn id="98" idx="1"/>
                </p:cNvCxnSpPr>
                <p:nvPr/>
              </p:nvCxnSpPr>
              <p:spPr>
                <a:xfrm flipH="1" rot="10800000">
                  <a:off x="414475" y="3794650"/>
                  <a:ext cx="829200" cy="5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99" name="Google Shape;99;p17"/>
                <p:cNvSpPr/>
                <p:nvPr/>
              </p:nvSpPr>
              <p:spPr>
                <a:xfrm>
                  <a:off x="5464132" y="3508300"/>
                  <a:ext cx="1057500" cy="5727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zh-TW"/>
                    <a:t>NMS</a:t>
                  </a:r>
                  <a:endParaRPr/>
                </a:p>
              </p:txBody>
            </p:sp>
            <p:grpSp>
              <p:nvGrpSpPr>
                <p:cNvPr id="100" name="Google Shape;100;p17"/>
                <p:cNvGrpSpPr/>
                <p:nvPr/>
              </p:nvGrpSpPr>
              <p:grpSpPr>
                <a:xfrm>
                  <a:off x="452875" y="3491563"/>
                  <a:ext cx="2149500" cy="589438"/>
                  <a:chOff x="452875" y="3491563"/>
                  <a:chExt cx="2149500" cy="589438"/>
                </a:xfrm>
              </p:grpSpPr>
              <p:sp>
                <p:nvSpPr>
                  <p:cNvPr id="98" name="Google Shape;98;p17"/>
                  <p:cNvSpPr/>
                  <p:nvPr/>
                </p:nvSpPr>
                <p:spPr>
                  <a:xfrm>
                    <a:off x="1243675" y="3508300"/>
                    <a:ext cx="1358700" cy="5727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lt2"/>
                  </a:solidFill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zh-TW"/>
                      <a:t>image preprocessing</a:t>
                    </a:r>
                    <a:endParaRPr/>
                  </a:p>
                </p:txBody>
              </p:sp>
              <p:sp>
                <p:nvSpPr>
                  <p:cNvPr id="101" name="Google Shape;101;p17"/>
                  <p:cNvSpPr txBox="1"/>
                  <p:nvPr/>
                </p:nvSpPr>
                <p:spPr>
                  <a:xfrm>
                    <a:off x="452875" y="3491563"/>
                    <a:ext cx="790800" cy="3693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91425" lIns="91425" spcFirstLastPara="1" rIns="91425" wrap="square" tIns="91425">
                    <a:sp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zh-TW" sz="1200"/>
                      <a:t>3xHxW</a:t>
                    </a:r>
                    <a:endParaRPr sz="1200"/>
                  </a:p>
                </p:txBody>
              </p:sp>
            </p:grpSp>
            <p:sp>
              <p:nvSpPr>
                <p:cNvPr id="102" name="Google Shape;102;p17"/>
                <p:cNvSpPr txBox="1"/>
                <p:nvPr/>
              </p:nvSpPr>
              <p:spPr>
                <a:xfrm>
                  <a:off x="2556338" y="3491563"/>
                  <a:ext cx="935100" cy="369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zh-TW" sz="1200"/>
                    <a:t>3x448x448</a:t>
                  </a:r>
                  <a:endParaRPr sz="1200"/>
                </a:p>
              </p:txBody>
            </p:sp>
            <p:cxnSp>
              <p:nvCxnSpPr>
                <p:cNvPr id="103" name="Google Shape;103;p17"/>
                <p:cNvCxnSpPr>
                  <a:stCxn id="96" idx="3"/>
                  <a:endCxn id="99" idx="1"/>
                </p:cNvCxnSpPr>
                <p:nvPr/>
              </p:nvCxnSpPr>
              <p:spPr>
                <a:xfrm flipH="1" rot="10800000">
                  <a:off x="4500932" y="3794650"/>
                  <a:ext cx="963300" cy="2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cxnSp>
              <p:nvCxnSpPr>
                <p:cNvPr id="104" name="Google Shape;104;p17"/>
                <p:cNvCxnSpPr>
                  <a:stCxn id="99" idx="3"/>
                  <a:endCxn id="95" idx="1"/>
                </p:cNvCxnSpPr>
                <p:nvPr/>
              </p:nvCxnSpPr>
              <p:spPr>
                <a:xfrm>
                  <a:off x="6521632" y="3794650"/>
                  <a:ext cx="963300" cy="2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105" name="Google Shape;105;p17"/>
                <p:cNvSpPr txBox="1"/>
                <p:nvPr/>
              </p:nvSpPr>
              <p:spPr>
                <a:xfrm>
                  <a:off x="4454563" y="3491550"/>
                  <a:ext cx="1235100" cy="369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zh-TW" sz="1200"/>
                    <a:t>SxSx(5B+C)</a:t>
                  </a:r>
                  <a:endParaRPr sz="1200"/>
                </a:p>
              </p:txBody>
            </p:sp>
            <p:cxnSp>
              <p:nvCxnSpPr>
                <p:cNvPr id="106" name="Google Shape;106;p17"/>
                <p:cNvCxnSpPr>
                  <a:stCxn id="98" idx="3"/>
                  <a:endCxn id="96" idx="1"/>
                </p:cNvCxnSpPr>
                <p:nvPr/>
              </p:nvCxnSpPr>
              <p:spPr>
                <a:xfrm>
                  <a:off x="2602375" y="3794650"/>
                  <a:ext cx="841200" cy="2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107" name="Google Shape;107;p17"/>
                <p:cNvSpPr txBox="1"/>
                <p:nvPr/>
              </p:nvSpPr>
              <p:spPr>
                <a:xfrm>
                  <a:off x="6473725" y="3491563"/>
                  <a:ext cx="1057500" cy="369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zh-TW" sz="1200"/>
                    <a:t>x,y,h,w,label</a:t>
                  </a:r>
                  <a:endParaRPr sz="1200"/>
                </a:p>
              </p:txBody>
            </p:sp>
          </p:grpSp>
          <p:cxnSp>
            <p:nvCxnSpPr>
              <p:cNvPr id="108" name="Google Shape;108;p17"/>
              <p:cNvCxnSpPr>
                <a:stCxn id="95" idx="3"/>
              </p:cNvCxnSpPr>
              <p:nvPr/>
            </p:nvCxnSpPr>
            <p:spPr>
              <a:xfrm>
                <a:off x="8392438" y="4107188"/>
                <a:ext cx="5664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109" name="Google Shape;109;p17"/>
            <p:cNvSpPr txBox="1"/>
            <p:nvPr/>
          </p:nvSpPr>
          <p:spPr>
            <a:xfrm>
              <a:off x="8351388" y="3191800"/>
              <a:ext cx="790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200"/>
                <a:t>3xHxW</a:t>
              </a:r>
              <a:endParaRPr sz="1200"/>
            </a:p>
          </p:txBody>
        </p:sp>
      </p:grpSp>
      <p:sp>
        <p:nvSpPr>
          <p:cNvPr id="110" name="Google Shape;110;p17"/>
          <p:cNvSpPr/>
          <p:nvPr/>
        </p:nvSpPr>
        <p:spPr>
          <a:xfrm rot="-3821114">
            <a:off x="5803795" y="2876072"/>
            <a:ext cx="399276" cy="15697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87222" y="3904875"/>
            <a:ext cx="2222754" cy="91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280750" y="485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2500"/>
              <a:t>Dataset</a:t>
            </a:r>
            <a:endParaRPr sz="2500"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PASCAL Visual Object Classes (VOC)</a:t>
            </a:r>
            <a:r>
              <a:rPr lang="zh-TW"/>
              <a:t>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20 classes.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The train/val data has 11,530 images containing 27,450 ROI annotated objects and 6,929 segmentations.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575" y="2340574"/>
            <a:ext cx="3374076" cy="26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5450" y="2184100"/>
            <a:ext cx="1900375" cy="131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1475" y="2083275"/>
            <a:ext cx="2102061" cy="14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95450" y="3777550"/>
            <a:ext cx="1900375" cy="1279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01475" y="3777550"/>
            <a:ext cx="2102050" cy="127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Evaluation - Definition of mAP</a:t>
            </a:r>
            <a:endParaRPr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311700" y="1197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mAP: means of AP of all classes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use IOU(Intersection of GT and predicted box) to determine true positive and false positive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AP: average of recall points on PR(Precision-Recall) curve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288" y="2662275"/>
            <a:ext cx="2294226" cy="16084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{&quot;mathml&quot;:&quot;&lt;math style=\&quot;font-family:stix;font-size:16px;\&quot; xmlns=\&quot;http://www.w3.org/1998/Math/MathML\&quot;&gt;&lt;mstyle mathsize=\&quot;16px\&quot;&gt;&lt;mfrac&gt;&lt;mrow&gt;&lt;mi&gt;C&lt;/mi&gt;&lt;mi&gt;o&lt;/mi&gt;&lt;mi&gt;r&lt;/mi&gt;&lt;mi&gt;r&lt;/mi&gt;&lt;mi&gt;e&lt;/mi&gt;&lt;mi&gt;c&lt;/mi&gt;&lt;mi&gt;t&lt;/mi&gt;&lt;mo&gt;&amp;#xA0;&lt;/mo&gt;&lt;mi&gt;P&lt;/mi&gt;&lt;mi&gt;i&lt;/mi&gt;&lt;mi&gt;g&lt;/mi&gt;&lt;mo&gt;&amp;#xA0;&lt;/mo&gt;&lt;mi&gt;p&lt;/mi&gt;&lt;mi&gt;r&lt;/mi&gt;&lt;mi&gt;e&lt;/mi&gt;&lt;mi&gt;d&lt;/mi&gt;&lt;mi&gt;i&lt;/mi&gt;&lt;mi&gt;c&lt;/mi&gt;&lt;mi&gt;t&lt;/mi&gt;&lt;mi&gt;i&lt;/mi&gt;&lt;mi&gt;o&lt;/mi&gt;&lt;mi&gt;n&lt;/mi&gt;&lt;/mrow&gt;&lt;mrow&gt;&lt;mi&gt;N&lt;/mi&gt;&lt;mi&gt;u&lt;/mi&gt;&lt;mi&gt;m&lt;/mi&gt;&lt;mi&gt;b&lt;/mi&gt;&lt;mi&gt;e&lt;/mi&gt;&lt;mi&gt;r&lt;/mi&gt;&lt;mo&gt;&amp;#xA0;&lt;/mo&gt;&lt;mi&gt;o&lt;/mi&gt;&lt;mi&gt;f&lt;/mi&gt;&lt;mo&gt;&amp;#xA0;&lt;/mo&gt;&lt;mi&gt;p&lt;/mi&gt;&lt;mi&gt;i&lt;/mi&gt;&lt;mi&gt;g&lt;/mi&gt;&lt;mo&gt;'&lt;/mo&gt;&lt;mi&gt;s&lt;/mi&gt;&lt;mo&gt;&amp;#xA0;&lt;/mo&gt;&lt;mi&gt;p&lt;/mi&gt;&lt;mi&gt;r&lt;/mi&gt;&lt;mi&gt;e&lt;/mi&gt;&lt;mi&gt;d&lt;/mi&gt;&lt;mi&gt;i&lt;/mi&gt;&lt;mi&gt;c&lt;/mi&gt;&lt;mi&gt;t&lt;/mi&gt;&lt;mi&gt;i&lt;/mi&gt;&lt;mi&gt;o&lt;/mi&gt;&lt;mi&gt;n&lt;/mi&gt;&lt;/mrow&gt;&lt;/mfrac&gt;&lt;mo&gt;=&lt;/mo&gt;&lt;mo&gt;&amp;#xA0;&lt;/mo&gt;&lt;mfrac&gt;&lt;mn&gt;20&lt;/mn&gt;&lt;mn&gt;70&lt;/mn&gt;&lt;/mfrac&gt;&lt;/mstyle&gt;&lt;/math&gt;&quot;,&quot;truncated&quot;:false}" id="132" name="Google Shape;132;p19" title="分數 N u m b e r 空格 o f 空格 p i g 撇号 s 空格 p r e d i c t i o n 分之 C o r r e c t 空格 P i g 空格 p r e d i c t i o n 結束分數 等於 空格 分數 70 分之 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1438" y="3277813"/>
            <a:ext cx="2997200" cy="50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/>
        </p:nvSpPr>
        <p:spPr>
          <a:xfrm>
            <a:off x="4666338" y="2877625"/>
            <a:ext cx="194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Precision of pig</a:t>
            </a:r>
            <a:endParaRPr/>
          </a:p>
        </p:txBody>
      </p:sp>
      <p:sp>
        <p:nvSpPr>
          <p:cNvPr id="134" name="Google Shape;134;p19"/>
          <p:cNvSpPr txBox="1"/>
          <p:nvPr/>
        </p:nvSpPr>
        <p:spPr>
          <a:xfrm>
            <a:off x="4666338" y="3945000"/>
            <a:ext cx="194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Recall</a:t>
            </a:r>
            <a:r>
              <a:rPr lang="zh-TW"/>
              <a:t> of pig</a:t>
            </a:r>
            <a:endParaRPr/>
          </a:p>
        </p:txBody>
      </p:sp>
      <p:pic>
        <p:nvPicPr>
          <p:cNvPr descr="{&quot;mathml&quot;:&quot;&lt;math style=\&quot;font-family:stix;font-size:16px;\&quot; xmlns=\&quot;http://www.w3.org/1998/Math/MathML\&quot;&gt;&lt;mstyle mathsize=\&quot;16px\&quot;&gt;&lt;mfrac&gt;&lt;mrow&gt;&lt;mi&gt;N&lt;/mi&gt;&lt;mi&gt;u&lt;/mi&gt;&lt;mi&gt;m&lt;/mi&gt;&lt;mi&gt;b&lt;/mi&gt;&lt;mi&gt;e&lt;/mi&gt;&lt;mi&gt;r&lt;/mi&gt;&lt;mo&gt;&amp;#xA0;&lt;/mo&gt;&lt;mi&gt;o&lt;/mi&gt;&lt;mi&gt;f&lt;/mi&gt;&lt;mo&gt;&amp;#xA0;&lt;/mo&gt;&lt;mi&gt;p&lt;/mi&gt;&lt;mi&gt;i&lt;/mi&gt;&lt;mi&gt;g&lt;/mi&gt;&lt;mi&gt;s&lt;/mi&gt;&lt;mo&gt;&amp;#xA0;&lt;/mo&gt;&lt;mi&gt;b&lt;/mi&gt;&lt;mi&gt;e&lt;/mi&gt;&lt;mo&gt;&amp;#xA0;&lt;/mo&gt;&lt;mi&gt;d&lt;/mi&gt;&lt;mi&gt;e&lt;/mi&gt;&lt;mi&gt;t&lt;/mi&gt;&lt;mi&gt;e&lt;/mi&gt;&lt;mi&gt;c&lt;/mi&gt;&lt;mi&gt;t&lt;/mi&gt;&lt;mi&gt;e&lt;/mi&gt;&lt;mi&gt;d&lt;/mi&gt;&lt;/mrow&gt;&lt;mrow&gt;&lt;mi&gt;N&lt;/mi&gt;&lt;mi&gt;u&lt;/mi&gt;&lt;mi&gt;m&lt;/mi&gt;&lt;mi&gt;b&lt;/mi&gt;&lt;mi&gt;e&lt;/mi&gt;&lt;mi&gt;r&lt;/mi&gt;&lt;mo&gt;&amp;#xA0;&lt;/mo&gt;&lt;mi&gt;o&lt;/mi&gt;&lt;mi&gt;f&lt;/mi&gt;&lt;mo&gt;&amp;#xA0;&lt;/mo&gt;&lt;mi&gt;p&lt;/mi&gt;&lt;mi&gt;i&lt;/mi&gt;&lt;mi&gt;g&lt;/mi&gt;&lt;mi&gt;s&lt;/mi&gt;&lt;mo&gt;&amp;#xA0;&lt;/mo&gt;&lt;mi&gt;i&lt;/mi&gt;&lt;mi&gt;n&lt;/mi&gt;&lt;mo&gt;&amp;#xA0;&lt;/mo&gt;&lt;mi&gt;D&lt;/mi&gt;&lt;mi&gt;a&lt;/mi&gt;&lt;mi&gt;t&lt;/mi&gt;&lt;mi&gt;a&lt;/mi&gt;&lt;mi&gt;s&lt;/mi&gt;&lt;mi&gt;e&lt;/mi&gt;&lt;mi&gt;t&lt;/mi&gt;&lt;/mrow&gt;&lt;/mfrac&gt;&lt;mo&gt;=&lt;/mo&gt;&lt;mfrac&gt;&lt;mn&gt;20&lt;/mn&gt;&lt;mn&gt;30&lt;/mn&gt;&lt;/mfrac&gt;&lt;/mstyle&gt;&lt;/math&gt;&quot;,&quot;truncated&quot;:false}" id="135" name="Google Shape;135;p19" title="分數 N u m b e r 空格 o f 空格 p i g s 空格 i n 空格 D a t a s e t 分之 N u m b e r 空格 o f 空格 p i g s 空格 b e 空格 d e t e c t e d 結束分數 等於 分數 30 分之 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3210" y="4422325"/>
            <a:ext cx="2962656" cy="5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200" y="2811390"/>
            <a:ext cx="1679801" cy="131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Challenge</a:t>
            </a:r>
            <a:endParaRPr/>
          </a:p>
        </p:txBody>
      </p:sp>
      <p:sp>
        <p:nvSpPr>
          <p:cNvPr id="142" name="Google Shape;14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L</a:t>
            </a:r>
            <a:r>
              <a:rPr lang="zh-TW"/>
              <a:t>imited hardware resources on PYNQ board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Accuracy reduction</a:t>
            </a:r>
            <a:endParaRPr/>
          </a:p>
        </p:txBody>
      </p:sp>
      <p:sp>
        <p:nvSpPr>
          <p:cNvPr id="143" name="Google Shape;14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9775" y="1834750"/>
            <a:ext cx="3350426" cy="295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Objective</a:t>
            </a:r>
            <a:endParaRPr/>
          </a:p>
        </p:txBody>
      </p:sp>
      <p:sp>
        <p:nvSpPr>
          <p:cNvPr id="150" name="Google Shape;150;p21"/>
          <p:cNvSpPr txBox="1"/>
          <p:nvPr>
            <p:ph idx="1" type="body"/>
          </p:nvPr>
        </p:nvSpPr>
        <p:spPr>
          <a:xfrm>
            <a:off x="311700" y="1152475"/>
            <a:ext cx="8520600" cy="30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Downsize model to fit into FINN </a:t>
            </a:r>
            <a:r>
              <a:rPr lang="zh-TW"/>
              <a:t>without</a:t>
            </a:r>
            <a:r>
              <a:rPr lang="zh-TW"/>
              <a:t> sacrificing too many accuracy.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/>
              <a:t>Performance of YOLOv1 on VOC</a:t>
            </a:r>
            <a:endParaRPr sz="1400"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mAP = 63.4%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46 fps (real-time)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Find an effective way to determine best setting for each layer.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FINN supports different resource allocation for each model layer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FINN can evaluate resource usage at early stage</a:t>
            </a:r>
            <a:endParaRPr/>
          </a:p>
        </p:txBody>
      </p:sp>
      <p:sp>
        <p:nvSpPr>
          <p:cNvPr id="151" name="Google Shape;15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422225" y="4508675"/>
            <a:ext cx="69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ref: </a:t>
            </a:r>
            <a:r>
              <a:rPr lang="zh-TW" u="sng">
                <a:solidFill>
                  <a:schemeClr val="hlink"/>
                </a:solidFill>
                <a:hlinkClick r:id="rId3"/>
              </a:rPr>
              <a:t>https://paperswithcode.com/sota/real-time-object-detection-on-pascal-voc-2007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